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4/20/2025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4/20/2025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4/20/2025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4/20/2025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1FA246-229F-4B1C-A652-2C40AF24D9A1}"/>
              </a:ext>
            </a:extLst>
          </p:cNvPr>
          <p:cNvSpPr>
            <a:spLocks noGrp="1"/>
          </p:cNvSpPr>
          <p:nvPr>
            <p:ph type="ctrTitle"/>
          </p:nvPr>
        </p:nvSpPr>
        <p:spPr/>
        <p:txBody>
          <a:bodyPr/>
          <a:lstStyle/>
          <a:p>
            <a:br>
              <a:rPr lang="es-ES" dirty="0"/>
            </a:br>
            <a:r>
              <a:rPr lang="es-ES" dirty="0"/>
              <a:t>Sensor de temperatura</a:t>
            </a:r>
            <a:br>
              <a:rPr lang="es-ES" dirty="0"/>
            </a:br>
            <a:r>
              <a:rPr lang="es-ES" sz="2000" dirty="0" err="1"/>
              <a:t>ispc</a:t>
            </a:r>
            <a:r>
              <a:rPr lang="es-ES" sz="2000" dirty="0"/>
              <a:t> – arquitectura y conectividad</a:t>
            </a:r>
            <a:endParaRPr lang="es-AR" dirty="0"/>
          </a:p>
        </p:txBody>
      </p:sp>
      <p:sp>
        <p:nvSpPr>
          <p:cNvPr id="3" name="Subtítulo 2">
            <a:extLst>
              <a:ext uri="{FF2B5EF4-FFF2-40B4-BE49-F238E27FC236}">
                <a16:creationId xmlns:a16="http://schemas.microsoft.com/office/drawing/2014/main" id="{32247D56-2621-4124-A1B0-A7E1C6B3B5CC}"/>
              </a:ext>
            </a:extLst>
          </p:cNvPr>
          <p:cNvSpPr>
            <a:spLocks noGrp="1"/>
          </p:cNvSpPr>
          <p:nvPr>
            <p:ph type="subTitle" idx="1"/>
          </p:nvPr>
        </p:nvSpPr>
        <p:spPr/>
        <p:txBody>
          <a:bodyPr/>
          <a:lstStyle/>
          <a:p>
            <a:r>
              <a:rPr lang="es-ES" dirty="0"/>
              <a:t>Grupo </a:t>
            </a:r>
            <a:r>
              <a:rPr lang="es-ES" dirty="0" err="1"/>
              <a:t>opalo</a:t>
            </a:r>
            <a:endParaRPr lang="es-AR" dirty="0"/>
          </a:p>
        </p:txBody>
      </p:sp>
    </p:spTree>
    <p:extLst>
      <p:ext uri="{BB962C8B-B14F-4D97-AF65-F5344CB8AC3E}">
        <p14:creationId xmlns:p14="http://schemas.microsoft.com/office/powerpoint/2010/main" val="195622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D4345-FE0D-4C6A-AFD3-7C2DECB94C27}"/>
              </a:ext>
            </a:extLst>
          </p:cNvPr>
          <p:cNvSpPr>
            <a:spLocks noGrp="1"/>
          </p:cNvSpPr>
          <p:nvPr>
            <p:ph type="title"/>
          </p:nvPr>
        </p:nvSpPr>
        <p:spPr/>
        <p:txBody>
          <a:bodyPr/>
          <a:lstStyle/>
          <a:p>
            <a:r>
              <a:rPr lang="es-ES" dirty="0"/>
              <a:t>Programas utilizados	</a:t>
            </a:r>
            <a:endParaRPr lang="es-AR" dirty="0"/>
          </a:p>
        </p:txBody>
      </p:sp>
      <p:sp>
        <p:nvSpPr>
          <p:cNvPr id="3" name="Marcador de contenido 2">
            <a:extLst>
              <a:ext uri="{FF2B5EF4-FFF2-40B4-BE49-F238E27FC236}">
                <a16:creationId xmlns:a16="http://schemas.microsoft.com/office/drawing/2014/main" id="{09F7D209-ED31-4914-A076-6F7A039844A3}"/>
              </a:ext>
            </a:extLst>
          </p:cNvPr>
          <p:cNvSpPr>
            <a:spLocks noGrp="1"/>
          </p:cNvSpPr>
          <p:nvPr>
            <p:ph idx="1"/>
          </p:nvPr>
        </p:nvSpPr>
        <p:spPr/>
        <p:txBody>
          <a:bodyPr/>
          <a:lstStyle/>
          <a:p>
            <a:r>
              <a:rPr lang="es-ES" dirty="0"/>
              <a:t>WOKWI</a:t>
            </a:r>
          </a:p>
          <a:p>
            <a:r>
              <a:rPr lang="es-ES" dirty="0"/>
              <a:t>VSCODE | PLATFORM.IO</a:t>
            </a:r>
          </a:p>
          <a:p>
            <a:r>
              <a:rPr lang="es-ES" dirty="0"/>
              <a:t>MQTT BROKER | TEST.MOSQUITTO.ORG</a:t>
            </a:r>
          </a:p>
          <a:p>
            <a:r>
              <a:rPr lang="es-ES" dirty="0" err="1"/>
              <a:t>IoT</a:t>
            </a:r>
            <a:r>
              <a:rPr lang="es-ES" dirty="0"/>
              <a:t> MQTT (App móvil) </a:t>
            </a:r>
          </a:p>
          <a:p>
            <a:r>
              <a:rPr lang="es-ES" dirty="0"/>
              <a:t>MQTT </a:t>
            </a:r>
            <a:r>
              <a:rPr lang="es-ES" dirty="0" err="1"/>
              <a:t>QoS</a:t>
            </a:r>
            <a:r>
              <a:rPr lang="es-ES" dirty="0"/>
              <a:t> 2</a:t>
            </a:r>
            <a:endParaRPr lang="es-AR" dirty="0"/>
          </a:p>
        </p:txBody>
      </p:sp>
    </p:spTree>
    <p:extLst>
      <p:ext uri="{BB962C8B-B14F-4D97-AF65-F5344CB8AC3E}">
        <p14:creationId xmlns:p14="http://schemas.microsoft.com/office/powerpoint/2010/main" val="1192770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E6E19-0767-4595-B356-D69F8F693983}"/>
              </a:ext>
            </a:extLst>
          </p:cNvPr>
          <p:cNvSpPr>
            <a:spLocks noGrp="1"/>
          </p:cNvSpPr>
          <p:nvPr>
            <p:ph type="title"/>
          </p:nvPr>
        </p:nvSpPr>
        <p:spPr>
          <a:xfrm>
            <a:off x="1143001" y="0"/>
            <a:ext cx="9905998" cy="1478570"/>
          </a:xfrm>
        </p:spPr>
        <p:txBody>
          <a:bodyPr/>
          <a:lstStyle/>
          <a:p>
            <a:r>
              <a:rPr lang="es-ES" dirty="0"/>
              <a:t>Diagrama base del dispositivo</a:t>
            </a:r>
            <a:endParaRPr lang="es-AR" dirty="0"/>
          </a:p>
        </p:txBody>
      </p:sp>
      <p:pic>
        <p:nvPicPr>
          <p:cNvPr id="5" name="Marcador de contenido 4">
            <a:extLst>
              <a:ext uri="{FF2B5EF4-FFF2-40B4-BE49-F238E27FC236}">
                <a16:creationId xmlns:a16="http://schemas.microsoft.com/office/drawing/2014/main" id="{EAD31A9E-F6F2-4E50-BB4F-BECA2144189B}"/>
              </a:ext>
            </a:extLst>
          </p:cNvPr>
          <p:cNvPicPr>
            <a:picLocks noGrp="1" noChangeAspect="1"/>
          </p:cNvPicPr>
          <p:nvPr>
            <p:ph idx="1"/>
          </p:nvPr>
        </p:nvPicPr>
        <p:blipFill>
          <a:blip r:embed="rId2"/>
          <a:stretch>
            <a:fillRect/>
          </a:stretch>
        </p:blipFill>
        <p:spPr>
          <a:xfrm>
            <a:off x="1837960" y="1762926"/>
            <a:ext cx="8448968" cy="3541712"/>
          </a:xfrm>
        </p:spPr>
      </p:pic>
    </p:spTree>
    <p:extLst>
      <p:ext uri="{BB962C8B-B14F-4D97-AF65-F5344CB8AC3E}">
        <p14:creationId xmlns:p14="http://schemas.microsoft.com/office/powerpoint/2010/main" val="2804170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E1C2ED-D042-4F8E-8BFA-705DEF1411DF}"/>
              </a:ext>
            </a:extLst>
          </p:cNvPr>
          <p:cNvSpPr>
            <a:spLocks noGrp="1"/>
          </p:cNvSpPr>
          <p:nvPr>
            <p:ph type="title"/>
          </p:nvPr>
        </p:nvSpPr>
        <p:spPr/>
        <p:txBody>
          <a:bodyPr/>
          <a:lstStyle/>
          <a:p>
            <a:r>
              <a:rPr lang="es-ES" dirty="0"/>
              <a:t>Simulación y logs</a:t>
            </a:r>
            <a:endParaRPr lang="es-AR" dirty="0"/>
          </a:p>
        </p:txBody>
      </p:sp>
      <p:pic>
        <p:nvPicPr>
          <p:cNvPr id="5" name="Marcador de contenido 4">
            <a:extLst>
              <a:ext uri="{FF2B5EF4-FFF2-40B4-BE49-F238E27FC236}">
                <a16:creationId xmlns:a16="http://schemas.microsoft.com/office/drawing/2014/main" id="{8262D554-ECBE-4601-B691-2B8D68CCF045}"/>
              </a:ext>
            </a:extLst>
          </p:cNvPr>
          <p:cNvPicPr>
            <a:picLocks noGrp="1" noChangeAspect="1"/>
          </p:cNvPicPr>
          <p:nvPr>
            <p:ph idx="1"/>
          </p:nvPr>
        </p:nvPicPr>
        <p:blipFill>
          <a:blip r:embed="rId2"/>
          <a:stretch>
            <a:fillRect/>
          </a:stretch>
        </p:blipFill>
        <p:spPr>
          <a:xfrm>
            <a:off x="1141413" y="1930706"/>
            <a:ext cx="2972035" cy="3541712"/>
          </a:xfrm>
        </p:spPr>
      </p:pic>
      <p:pic>
        <p:nvPicPr>
          <p:cNvPr id="7" name="Imagen 6">
            <a:extLst>
              <a:ext uri="{FF2B5EF4-FFF2-40B4-BE49-F238E27FC236}">
                <a16:creationId xmlns:a16="http://schemas.microsoft.com/office/drawing/2014/main" id="{AABC7E42-E8D5-4F51-8267-49A1B943AAD3}"/>
              </a:ext>
            </a:extLst>
          </p:cNvPr>
          <p:cNvPicPr>
            <a:picLocks noChangeAspect="1"/>
          </p:cNvPicPr>
          <p:nvPr/>
        </p:nvPicPr>
        <p:blipFill>
          <a:blip r:embed="rId3"/>
          <a:stretch>
            <a:fillRect/>
          </a:stretch>
        </p:blipFill>
        <p:spPr>
          <a:xfrm>
            <a:off x="6795593" y="1923675"/>
            <a:ext cx="3128583" cy="3546646"/>
          </a:xfrm>
          <a:prstGeom prst="rect">
            <a:avLst/>
          </a:prstGeom>
        </p:spPr>
      </p:pic>
    </p:spTree>
    <p:extLst>
      <p:ext uri="{BB962C8B-B14F-4D97-AF65-F5344CB8AC3E}">
        <p14:creationId xmlns:p14="http://schemas.microsoft.com/office/powerpoint/2010/main" val="1036938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DEE1B7-85F6-415C-86B8-E4F66E5CC3FF}"/>
              </a:ext>
            </a:extLst>
          </p:cNvPr>
          <p:cNvSpPr>
            <a:spLocks noGrp="1"/>
          </p:cNvSpPr>
          <p:nvPr>
            <p:ph type="title"/>
          </p:nvPr>
        </p:nvSpPr>
        <p:spPr/>
        <p:txBody>
          <a:bodyPr/>
          <a:lstStyle/>
          <a:p>
            <a:r>
              <a:rPr lang="es-ES" dirty="0"/>
              <a:t>DASHBOARD</a:t>
            </a:r>
            <a:endParaRPr lang="es-AR" dirty="0"/>
          </a:p>
        </p:txBody>
      </p:sp>
      <p:pic>
        <p:nvPicPr>
          <p:cNvPr id="16" name="Marcador de contenido 15">
            <a:extLst>
              <a:ext uri="{FF2B5EF4-FFF2-40B4-BE49-F238E27FC236}">
                <a16:creationId xmlns:a16="http://schemas.microsoft.com/office/drawing/2014/main" id="{1D2FC362-792D-4140-97E4-03F38B604613}"/>
              </a:ext>
            </a:extLst>
          </p:cNvPr>
          <p:cNvPicPr>
            <a:picLocks noGrp="1" noChangeAspect="1"/>
          </p:cNvPicPr>
          <p:nvPr>
            <p:ph idx="1"/>
          </p:nvPr>
        </p:nvPicPr>
        <p:blipFill>
          <a:blip r:embed="rId2"/>
          <a:stretch>
            <a:fillRect/>
          </a:stretch>
        </p:blipFill>
        <p:spPr>
          <a:xfrm>
            <a:off x="1141413" y="1658144"/>
            <a:ext cx="2667189" cy="5015908"/>
          </a:xfrm>
        </p:spPr>
      </p:pic>
      <p:pic>
        <p:nvPicPr>
          <p:cNvPr id="19" name="Imagen 18">
            <a:extLst>
              <a:ext uri="{FF2B5EF4-FFF2-40B4-BE49-F238E27FC236}">
                <a16:creationId xmlns:a16="http://schemas.microsoft.com/office/drawing/2014/main" id="{5FFDC0DB-B000-4550-9AA2-0347492BBAA8}"/>
              </a:ext>
            </a:extLst>
          </p:cNvPr>
          <p:cNvPicPr>
            <a:picLocks noChangeAspect="1"/>
          </p:cNvPicPr>
          <p:nvPr/>
        </p:nvPicPr>
        <p:blipFill>
          <a:blip r:embed="rId3"/>
          <a:stretch>
            <a:fillRect/>
          </a:stretch>
        </p:blipFill>
        <p:spPr>
          <a:xfrm>
            <a:off x="7259842" y="1658144"/>
            <a:ext cx="2667612" cy="5015908"/>
          </a:xfrm>
          <a:prstGeom prst="rect">
            <a:avLst/>
          </a:prstGeom>
        </p:spPr>
      </p:pic>
    </p:spTree>
    <p:extLst>
      <p:ext uri="{BB962C8B-B14F-4D97-AF65-F5344CB8AC3E}">
        <p14:creationId xmlns:p14="http://schemas.microsoft.com/office/powerpoint/2010/main" val="1932207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6C1017-20A7-4A6E-AB0B-2A4E4BA1A6DD}"/>
              </a:ext>
            </a:extLst>
          </p:cNvPr>
          <p:cNvSpPr>
            <a:spLocks noGrp="1"/>
          </p:cNvSpPr>
          <p:nvPr>
            <p:ph type="title"/>
          </p:nvPr>
        </p:nvSpPr>
        <p:spPr/>
        <p:txBody>
          <a:bodyPr/>
          <a:lstStyle/>
          <a:p>
            <a:r>
              <a:rPr lang="es-ES" dirty="0"/>
              <a:t>Dispositivo físico</a:t>
            </a:r>
            <a:endParaRPr lang="es-AR" dirty="0"/>
          </a:p>
        </p:txBody>
      </p:sp>
      <p:pic>
        <p:nvPicPr>
          <p:cNvPr id="8" name="Marcador de contenido 7">
            <a:extLst>
              <a:ext uri="{FF2B5EF4-FFF2-40B4-BE49-F238E27FC236}">
                <a16:creationId xmlns:a16="http://schemas.microsoft.com/office/drawing/2014/main" id="{FB299608-8023-4E06-A326-2F98E67302E6}"/>
              </a:ext>
            </a:extLst>
          </p:cNvPr>
          <p:cNvPicPr>
            <a:picLocks noGrp="1" noChangeAspect="1"/>
          </p:cNvPicPr>
          <p:nvPr>
            <p:ph idx="1"/>
          </p:nvPr>
        </p:nvPicPr>
        <p:blipFill>
          <a:blip r:embed="rId2"/>
          <a:stretch>
            <a:fillRect/>
          </a:stretch>
        </p:blipFill>
        <p:spPr bwMode="auto">
          <a:xfrm>
            <a:off x="2946224" y="1811862"/>
            <a:ext cx="6296376"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461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D952C-0E5A-4F88-92C0-C51690061A21}"/>
              </a:ext>
            </a:extLst>
          </p:cNvPr>
          <p:cNvSpPr>
            <a:spLocks noGrp="1"/>
          </p:cNvSpPr>
          <p:nvPr>
            <p:ph type="title"/>
          </p:nvPr>
        </p:nvSpPr>
        <p:spPr>
          <a:xfrm>
            <a:off x="1141413" y="0"/>
            <a:ext cx="9905998" cy="1478570"/>
          </a:xfrm>
        </p:spPr>
        <p:txBody>
          <a:bodyPr/>
          <a:lstStyle/>
          <a:p>
            <a:r>
              <a:rPr lang="es-ES" dirty="0"/>
              <a:t>Código</a:t>
            </a:r>
            <a:endParaRPr lang="es-AR" dirty="0"/>
          </a:p>
        </p:txBody>
      </p:sp>
      <p:sp>
        <p:nvSpPr>
          <p:cNvPr id="4" name="Rectangle 1">
            <a:extLst>
              <a:ext uri="{FF2B5EF4-FFF2-40B4-BE49-F238E27FC236}">
                <a16:creationId xmlns:a16="http://schemas.microsoft.com/office/drawing/2014/main" id="{31EA065E-91AA-4FCD-8B50-888501A452BC}"/>
              </a:ext>
            </a:extLst>
          </p:cNvPr>
          <p:cNvSpPr>
            <a:spLocks noGrp="1" noChangeArrowheads="1"/>
          </p:cNvSpPr>
          <p:nvPr>
            <p:ph idx="1"/>
          </p:nvPr>
        </p:nvSpPr>
        <p:spPr bwMode="auto">
          <a:xfrm>
            <a:off x="1141413" y="964083"/>
            <a:ext cx="10854844"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400" b="1" i="0" u="none" strike="noStrike" cap="none" normalizeH="0" baseline="0" dirty="0">
                <a:ln>
                  <a:noFill/>
                </a:ln>
                <a:solidFill>
                  <a:schemeClr val="tx1"/>
                </a:solidFill>
                <a:effectLst/>
                <a:latin typeface="Arial" panose="020B0604020202020204" pitchFamily="34" charset="0"/>
              </a:rPr>
              <a:t>Prepara los componentes:</a:t>
            </a:r>
            <a:r>
              <a:rPr kumimoji="0" lang="es-AR" altLang="es-AR" sz="1400" b="0" i="0" u="none" strike="noStrike" cap="none" normalizeH="0" baseline="0" dirty="0">
                <a:ln>
                  <a:noFill/>
                </a:ln>
                <a:solidFill>
                  <a:schemeClr val="tx1"/>
                </a:solidFill>
                <a:effectLst/>
                <a:latin typeface="Arial" panose="020B0604020202020204" pitchFamily="34" charset="0"/>
              </a:rPr>
              <a:t> Define qué pines del ESP32 están conectados a un sensor de temperatura </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400" b="0" i="0" u="none" strike="noStrike" cap="none" normalizeH="0" baseline="0" dirty="0">
                <a:ln>
                  <a:noFill/>
                </a:ln>
                <a:solidFill>
                  <a:schemeClr val="tx1"/>
                </a:solidFill>
                <a:effectLst/>
                <a:latin typeface="Arial" panose="020B0604020202020204" pitchFamily="34" charset="0"/>
              </a:rPr>
              <a:t>simulado, un potenciómetro para regular el brillo de un LED y un botón. También incluye la librería </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400" b="0" i="0" u="none" strike="noStrike" cap="none" normalizeH="0" baseline="0" dirty="0">
                <a:ln>
                  <a:noFill/>
                </a:ln>
                <a:solidFill>
                  <a:schemeClr val="tx1"/>
                </a:solidFill>
                <a:effectLst/>
                <a:latin typeface="Arial" panose="020B0604020202020204" pitchFamily="34" charset="0"/>
              </a:rPr>
              <a:t>necesaria para usar las funciones de Arduino. </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400" b="1" i="0" u="none" strike="noStrike" cap="none" normalizeH="0" baseline="0" dirty="0">
                <a:ln>
                  <a:noFill/>
                </a:ln>
                <a:solidFill>
                  <a:schemeClr val="tx1"/>
                </a:solidFill>
                <a:effectLst/>
                <a:latin typeface="Arial" panose="020B0604020202020204" pitchFamily="34" charset="0"/>
              </a:rPr>
              <a:t>Guarda información:</a:t>
            </a:r>
            <a:r>
              <a:rPr kumimoji="0" lang="es-AR" altLang="es-AR" sz="1400" b="0" i="0" u="none" strike="noStrike" cap="none" normalizeH="0" baseline="0" dirty="0">
                <a:ln>
                  <a:noFill/>
                </a:ln>
                <a:solidFill>
                  <a:schemeClr val="tx1"/>
                </a:solidFill>
                <a:effectLst/>
                <a:latin typeface="Arial" panose="020B0604020202020204" pitchFamily="34" charset="0"/>
              </a:rPr>
              <a:t> Crea variables para almacenar la lectura del sensor, la temperatura calculada, </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400" b="0" i="0" u="none" strike="noStrike" cap="none" normalizeH="0" baseline="0" dirty="0">
                <a:ln>
                  <a:noFill/>
                </a:ln>
                <a:solidFill>
                  <a:schemeClr val="tx1"/>
                </a:solidFill>
                <a:effectLst/>
                <a:latin typeface="Arial" panose="020B0604020202020204" pitchFamily="34" charset="0"/>
              </a:rPr>
              <a:t>la posición del potenciómetro, si el LED está encendido o apagado, y datos para que el botón funcione </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400" b="0" i="0" u="none" strike="noStrike" cap="none" normalizeH="0" baseline="0" dirty="0">
                <a:ln>
                  <a:noFill/>
                </a:ln>
                <a:solidFill>
                  <a:schemeClr val="tx1"/>
                </a:solidFill>
                <a:effectLst/>
                <a:latin typeface="Arial" panose="020B0604020202020204" pitchFamily="34" charset="0"/>
              </a:rPr>
              <a:t>correctamente sin lecturas erróneas (</a:t>
            </a:r>
            <a:r>
              <a:rPr kumimoji="0" lang="es-AR" altLang="es-AR" sz="1400" b="0" i="0" u="none" strike="noStrike" cap="none" normalizeH="0" baseline="0" dirty="0" err="1">
                <a:ln>
                  <a:noFill/>
                </a:ln>
                <a:solidFill>
                  <a:schemeClr val="tx1"/>
                </a:solidFill>
                <a:effectLst/>
                <a:latin typeface="Arial" panose="020B0604020202020204" pitchFamily="34" charset="0"/>
              </a:rPr>
              <a:t>debounce</a:t>
            </a:r>
            <a:r>
              <a:rPr kumimoji="0" lang="es-AR" altLang="es-AR" sz="14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400" b="1" i="0" u="none" strike="noStrike" cap="none" normalizeH="0" baseline="0" dirty="0">
                <a:ln>
                  <a:noFill/>
                </a:ln>
                <a:solidFill>
                  <a:schemeClr val="tx1"/>
                </a:solidFill>
                <a:effectLst/>
                <a:latin typeface="Arial" panose="020B0604020202020204" pitchFamily="34" charset="0"/>
              </a:rPr>
              <a:t>Configura el ESP32:</a:t>
            </a:r>
            <a:r>
              <a:rPr kumimoji="0" lang="es-AR" altLang="es-AR" sz="1400" b="0" i="0" u="none" strike="noStrike" cap="none" normalizeH="0" baseline="0" dirty="0">
                <a:ln>
                  <a:noFill/>
                </a:ln>
                <a:solidFill>
                  <a:schemeClr val="tx1"/>
                </a:solidFill>
                <a:effectLst/>
                <a:latin typeface="Arial" panose="020B0604020202020204" pitchFamily="34" charset="0"/>
              </a:rPr>
              <a:t> Al inicio, activa la comunicación por cable USB (serie), </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400" b="0" i="0" u="none" strike="noStrike" cap="none" normalizeH="0" baseline="0" dirty="0">
                <a:ln>
                  <a:noFill/>
                </a:ln>
                <a:solidFill>
                  <a:schemeClr val="tx1"/>
                </a:solidFill>
                <a:effectLst/>
                <a:latin typeface="Arial" panose="020B0604020202020204" pitchFamily="34" charset="0"/>
              </a:rPr>
              <a:t>configura el botón para que se active cuando se presiona, y el pin del LED </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400" b="0" i="0" u="none" strike="noStrike" cap="none" normalizeH="0" baseline="0" dirty="0">
                <a:ln>
                  <a:noFill/>
                </a:ln>
                <a:solidFill>
                  <a:schemeClr val="tx1"/>
                </a:solidFill>
                <a:effectLst/>
                <a:latin typeface="Arial" panose="020B0604020202020204" pitchFamily="34" charset="0"/>
              </a:rPr>
              <a:t>para que pueda encenderse o apagarse. </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400" b="1" i="0" u="none" strike="noStrike" cap="none" normalizeH="0" baseline="0" dirty="0">
                <a:ln>
                  <a:noFill/>
                </a:ln>
                <a:solidFill>
                  <a:schemeClr val="tx1"/>
                </a:solidFill>
                <a:effectLst/>
                <a:latin typeface="Arial" panose="020B0604020202020204" pitchFamily="34" charset="0"/>
              </a:rPr>
              <a:t>Ejecuta continuamente:</a:t>
            </a:r>
            <a:r>
              <a:rPr kumimoji="0" lang="es-AR" altLang="es-AR" sz="14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400" b="1" i="0" u="none" strike="noStrike" cap="none" normalizeH="0" baseline="0" dirty="0">
                <a:ln>
                  <a:noFill/>
                </a:ln>
                <a:solidFill>
                  <a:schemeClr val="tx1"/>
                </a:solidFill>
                <a:effectLst/>
                <a:latin typeface="Arial" panose="020B0604020202020204" pitchFamily="34" charset="0"/>
              </a:rPr>
              <a:t>Lee el "sensor" de temperatura:</a:t>
            </a:r>
            <a:r>
              <a:rPr kumimoji="0" lang="es-AR" altLang="es-AR" sz="1400" b="0" i="0" u="none" strike="noStrike" cap="none" normalizeH="0" baseline="0" dirty="0">
                <a:ln>
                  <a:noFill/>
                </a:ln>
                <a:solidFill>
                  <a:schemeClr val="tx1"/>
                </a:solidFill>
                <a:effectLst/>
                <a:latin typeface="Arial" panose="020B0604020202020204" pitchFamily="34" charset="0"/>
              </a:rPr>
              <a:t> Obtiene un valor del pin asignado y lo convierte a un rango </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400" b="0" i="0" u="none" strike="noStrike" cap="none" normalizeH="0" baseline="0" dirty="0">
                <a:ln>
                  <a:noFill/>
                </a:ln>
                <a:solidFill>
                  <a:schemeClr val="tx1"/>
                </a:solidFill>
                <a:effectLst/>
                <a:latin typeface="Arial" panose="020B0604020202020204" pitchFamily="34" charset="0"/>
              </a:rPr>
              <a:t>de temperatura en grados Celsius. </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400" b="1" i="0" u="none" strike="noStrike" cap="none" normalizeH="0" baseline="0" dirty="0">
                <a:ln>
                  <a:noFill/>
                </a:ln>
                <a:solidFill>
                  <a:schemeClr val="tx1"/>
                </a:solidFill>
                <a:effectLst/>
                <a:latin typeface="Arial" panose="020B0604020202020204" pitchFamily="34" charset="0"/>
              </a:rPr>
              <a:t>Verifica el botón:</a:t>
            </a:r>
            <a:r>
              <a:rPr kumimoji="0" lang="es-AR" altLang="es-AR" sz="1400" b="0" i="0" u="none" strike="noStrike" cap="none" normalizeH="0" baseline="0" dirty="0">
                <a:ln>
                  <a:noFill/>
                </a:ln>
                <a:solidFill>
                  <a:schemeClr val="tx1"/>
                </a:solidFill>
                <a:effectLst/>
                <a:latin typeface="Arial" panose="020B0604020202020204" pitchFamily="34" charset="0"/>
              </a:rPr>
              <a:t> Detecta si el botón ha sido presionado una sola vez, evitando lecturas repetidas </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400" b="0" i="0" u="none" strike="noStrike" cap="none" normalizeH="0" baseline="0" dirty="0">
                <a:ln>
                  <a:noFill/>
                </a:ln>
                <a:solidFill>
                  <a:schemeClr val="tx1"/>
                </a:solidFill>
                <a:effectLst/>
                <a:latin typeface="Arial" panose="020B0604020202020204" pitchFamily="34" charset="0"/>
              </a:rPr>
              <a:t>por un mismo toque. Si se presiona, cambia el estado del LED (encendido a apagado o viceversa). </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400" b="1" i="0" u="none" strike="noStrike" cap="none" normalizeH="0" baseline="0" dirty="0">
                <a:ln>
                  <a:noFill/>
                </a:ln>
                <a:solidFill>
                  <a:schemeClr val="tx1"/>
                </a:solidFill>
                <a:effectLst/>
                <a:latin typeface="Arial" panose="020B0604020202020204" pitchFamily="34" charset="0"/>
              </a:rPr>
              <a:t>Controla el brillo del LED:</a:t>
            </a:r>
            <a:r>
              <a:rPr kumimoji="0" lang="es-AR" altLang="es-AR" sz="1400" b="0" i="0" u="none" strike="noStrike" cap="none" normalizeH="0" baseline="0" dirty="0">
                <a:ln>
                  <a:noFill/>
                </a:ln>
                <a:solidFill>
                  <a:schemeClr val="tx1"/>
                </a:solidFill>
                <a:effectLst/>
                <a:latin typeface="Arial" panose="020B0604020202020204" pitchFamily="34" charset="0"/>
              </a:rPr>
              <a:t> Si el LED está encendido, lee la posición del potenciómetro y ajusta el brillo </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400" b="0" i="0" u="none" strike="noStrike" cap="none" normalizeH="0" baseline="0" dirty="0">
                <a:ln>
                  <a:noFill/>
                </a:ln>
                <a:solidFill>
                  <a:schemeClr val="tx1"/>
                </a:solidFill>
                <a:effectLst/>
                <a:latin typeface="Arial" panose="020B0604020202020204" pitchFamily="34" charset="0"/>
              </a:rPr>
              <a:t>del LED proporcionalmente. Si está apagado, el LED se apaga por completo. </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400" b="1" i="0" u="none" strike="noStrike" cap="none" normalizeH="0" baseline="0" dirty="0">
                <a:ln>
                  <a:noFill/>
                </a:ln>
                <a:solidFill>
                  <a:schemeClr val="tx1"/>
                </a:solidFill>
                <a:effectLst/>
                <a:latin typeface="Arial" panose="020B0604020202020204" pitchFamily="34" charset="0"/>
              </a:rPr>
              <a:t>Muestra información:</a:t>
            </a:r>
            <a:r>
              <a:rPr kumimoji="0" lang="es-AR" altLang="es-AR" sz="1400" b="0" i="0" u="none" strike="noStrike" cap="none" normalizeH="0" baseline="0" dirty="0">
                <a:ln>
                  <a:noFill/>
                </a:ln>
                <a:solidFill>
                  <a:schemeClr val="tx1"/>
                </a:solidFill>
                <a:effectLst/>
                <a:latin typeface="Arial" panose="020B0604020202020204" pitchFamily="34" charset="0"/>
              </a:rPr>
              <a:t> Cada segundo, envía al ordenador la temperatura simulada, el estado del LED </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400" b="0" i="0" u="none" strike="noStrike" cap="none" normalizeH="0" baseline="0" dirty="0">
                <a:ln>
                  <a:noFill/>
                </a:ln>
                <a:solidFill>
                  <a:schemeClr val="tx1"/>
                </a:solidFill>
                <a:effectLst/>
                <a:latin typeface="Arial" panose="020B0604020202020204" pitchFamily="34" charset="0"/>
              </a:rPr>
              <a:t>(encendido/apagado) y el valor del potenciómetro. </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400" b="1" i="0" u="none" strike="noStrike" cap="none" normalizeH="0" baseline="0" dirty="0">
                <a:ln>
                  <a:noFill/>
                </a:ln>
                <a:solidFill>
                  <a:schemeClr val="tx1"/>
                </a:solidFill>
                <a:effectLst/>
                <a:latin typeface="Arial" panose="020B0604020202020204" pitchFamily="34" charset="0"/>
              </a:rPr>
              <a:t>Espera un poco:</a:t>
            </a:r>
            <a:r>
              <a:rPr kumimoji="0" lang="es-AR" altLang="es-AR" sz="1400" b="0" i="0" u="none" strike="noStrike" cap="none" normalizeH="0" baseline="0" dirty="0">
                <a:ln>
                  <a:noFill/>
                </a:ln>
                <a:solidFill>
                  <a:schemeClr val="tx1"/>
                </a:solidFill>
                <a:effectLst/>
                <a:latin typeface="Arial" panose="020B0604020202020204" pitchFamily="34" charset="0"/>
              </a:rPr>
              <a:t> Hace una pausa muy breve antes de volver a empezar el ciclo.</a:t>
            </a:r>
          </a:p>
        </p:txBody>
      </p:sp>
    </p:spTree>
    <p:extLst>
      <p:ext uri="{BB962C8B-B14F-4D97-AF65-F5344CB8AC3E}">
        <p14:creationId xmlns:p14="http://schemas.microsoft.com/office/powerpoint/2010/main" val="2443477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66984C-55CA-48BF-BEA8-ACC7646E05D9}"/>
              </a:ext>
            </a:extLst>
          </p:cNvPr>
          <p:cNvSpPr>
            <a:spLocks noGrp="1"/>
          </p:cNvSpPr>
          <p:nvPr>
            <p:ph type="title"/>
          </p:nvPr>
        </p:nvSpPr>
        <p:spPr/>
        <p:txBody>
          <a:bodyPr/>
          <a:lstStyle/>
          <a:p>
            <a:r>
              <a:rPr lang="es-ES" dirty="0"/>
              <a:t>Código</a:t>
            </a:r>
            <a:endParaRPr lang="es-AR" dirty="0"/>
          </a:p>
        </p:txBody>
      </p:sp>
      <p:sp>
        <p:nvSpPr>
          <p:cNvPr id="3" name="Marcador de contenido 2">
            <a:extLst>
              <a:ext uri="{FF2B5EF4-FFF2-40B4-BE49-F238E27FC236}">
                <a16:creationId xmlns:a16="http://schemas.microsoft.com/office/drawing/2014/main" id="{AD92D3CF-C8CC-4097-BB8B-B4A2F6FA9004}"/>
              </a:ext>
            </a:extLst>
          </p:cNvPr>
          <p:cNvSpPr>
            <a:spLocks noGrp="1"/>
          </p:cNvSpPr>
          <p:nvPr>
            <p:ph idx="1"/>
          </p:nvPr>
        </p:nvSpPr>
        <p:spPr/>
        <p:txBody>
          <a:bodyPr/>
          <a:lstStyle/>
          <a:p>
            <a:r>
              <a:rPr lang="es-ES" dirty="0"/>
              <a:t>Este código simula un sistema donde puedes encender y apagar un LED con un botón y regular su brillo con un potenciómetro, mientras se muestra una lectura de temperatura simulada en la pantalla del ordenador. El código también se asegura de que el botón funcione de forma fiable.</a:t>
            </a:r>
            <a:endParaRPr lang="es-AR" dirty="0"/>
          </a:p>
        </p:txBody>
      </p:sp>
    </p:spTree>
    <p:extLst>
      <p:ext uri="{BB962C8B-B14F-4D97-AF65-F5344CB8AC3E}">
        <p14:creationId xmlns:p14="http://schemas.microsoft.com/office/powerpoint/2010/main" val="94695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9FA6F-B321-4004-9F3A-079DBEDD05AD}"/>
              </a:ext>
            </a:extLst>
          </p:cNvPr>
          <p:cNvSpPr>
            <a:spLocks noGrp="1"/>
          </p:cNvSpPr>
          <p:nvPr>
            <p:ph type="title"/>
          </p:nvPr>
        </p:nvSpPr>
        <p:spPr>
          <a:xfrm>
            <a:off x="1074301" y="0"/>
            <a:ext cx="9905998" cy="1478570"/>
          </a:xfrm>
        </p:spPr>
        <p:txBody>
          <a:bodyPr/>
          <a:lstStyle/>
          <a:p>
            <a:r>
              <a:rPr lang="es-ES" dirty="0"/>
              <a:t>Vídeo</a:t>
            </a:r>
            <a:endParaRPr lang="es-AR" dirty="0"/>
          </a:p>
        </p:txBody>
      </p:sp>
      <p:pic>
        <p:nvPicPr>
          <p:cNvPr id="6" name="Ejemplo de funcionamiento integrado">
            <a:hlinkClick r:id="" action="ppaction://media"/>
            <a:extLst>
              <a:ext uri="{FF2B5EF4-FFF2-40B4-BE49-F238E27FC236}">
                <a16:creationId xmlns:a16="http://schemas.microsoft.com/office/drawing/2014/main" id="{50A85010-7061-4F7A-9E42-45EC7CCF1A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81727" y="1111077"/>
            <a:ext cx="3232805" cy="5746923"/>
          </a:xfrm>
        </p:spPr>
      </p:pic>
    </p:spTree>
    <p:extLst>
      <p:ext uri="{BB962C8B-B14F-4D97-AF65-F5344CB8AC3E}">
        <p14:creationId xmlns:p14="http://schemas.microsoft.com/office/powerpoint/2010/main" val="13244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TM04033919[[fn=Circuito]]</Template>
  <TotalTime>77</TotalTime>
  <Words>376</Words>
  <Application>Microsoft Office PowerPoint</Application>
  <PresentationFormat>Panorámica</PresentationFormat>
  <Paragraphs>42</Paragraphs>
  <Slides>9</Slides>
  <Notes>0</Notes>
  <HiddenSlides>0</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Tw Cen MT</vt:lpstr>
      <vt:lpstr>Circuito</vt:lpstr>
      <vt:lpstr> Sensor de temperatura ispc – arquitectura y conectividad</vt:lpstr>
      <vt:lpstr>Programas utilizados </vt:lpstr>
      <vt:lpstr>Diagrama base del dispositivo</vt:lpstr>
      <vt:lpstr>Simulación y logs</vt:lpstr>
      <vt:lpstr>DASHBOARD</vt:lpstr>
      <vt:lpstr>Dispositivo físico</vt:lpstr>
      <vt:lpstr>Código</vt:lpstr>
      <vt:lpstr>Código</vt:lpstr>
      <vt:lpstr>Vídeo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 de temperatura ispc – arquitectura y conectividad</dc:title>
  <dc:creator>Joaquin Gustavo Zalazar</dc:creator>
  <cp:lastModifiedBy>JOACO</cp:lastModifiedBy>
  <cp:revision>5</cp:revision>
  <dcterms:created xsi:type="dcterms:W3CDTF">2025-04-21T01:29:19Z</dcterms:created>
  <dcterms:modified xsi:type="dcterms:W3CDTF">2025-04-21T02:46:53Z</dcterms:modified>
</cp:coreProperties>
</file>